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8" r:id="rId4"/>
    <p:sldId id="257" r:id="rId5"/>
    <p:sldId id="259" r:id="rId6"/>
    <p:sldId id="261" r:id="rId7"/>
    <p:sldId id="263" r:id="rId8"/>
    <p:sldId id="264" r:id="rId9"/>
    <p:sldId id="287" r:id="rId10"/>
    <p:sldId id="266" r:id="rId11"/>
    <p:sldId id="28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8" r:id="rId21"/>
    <p:sldId id="280" r:id="rId22"/>
    <p:sldId id="279" r:id="rId23"/>
    <p:sldId id="281" r:id="rId24"/>
    <p:sldId id="282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157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846888"/>
            <a:chOff x="2308" y="1895"/>
            <a:chExt cx="1144" cy="96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8" y="1895"/>
              <a:ext cx="1144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0033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485" y="2042"/>
              <a:ext cx="967" cy="801"/>
            </a:xfrm>
            <a:custGeom>
              <a:avLst/>
              <a:gdLst/>
              <a:ahLst/>
              <a:cxnLst>
                <a:cxn ang="0">
                  <a:pos x="1611" y="1506"/>
                </a:cxn>
                <a:cxn ang="0">
                  <a:pos x="1663" y="1498"/>
                </a:cxn>
                <a:cxn ang="0">
                  <a:pos x="1712" y="1481"/>
                </a:cxn>
                <a:cxn ang="0">
                  <a:pos x="1755" y="1456"/>
                </a:cxn>
                <a:cxn ang="0">
                  <a:pos x="1793" y="1423"/>
                </a:cxn>
                <a:cxn ang="0">
                  <a:pos x="1825" y="1384"/>
                </a:cxn>
                <a:cxn ang="0">
                  <a:pos x="1849" y="1339"/>
                </a:cxn>
                <a:cxn ang="0">
                  <a:pos x="1864" y="1289"/>
                </a:cxn>
                <a:cxn ang="0">
                  <a:pos x="1868" y="1236"/>
                </a:cxn>
                <a:cxn ang="0">
                  <a:pos x="1868" y="1222"/>
                </a:cxn>
                <a:cxn ang="0">
                  <a:pos x="1867" y="1209"/>
                </a:cxn>
                <a:cxn ang="0">
                  <a:pos x="1934" y="175"/>
                </a:cxn>
                <a:cxn ang="0">
                  <a:pos x="1932" y="162"/>
                </a:cxn>
                <a:cxn ang="0">
                  <a:pos x="1929" y="138"/>
                </a:cxn>
                <a:cxn ang="0">
                  <a:pos x="1914" y="118"/>
                </a:cxn>
                <a:cxn ang="0">
                  <a:pos x="1889" y="104"/>
                </a:cxn>
                <a:cxn ang="0">
                  <a:pos x="1860" y="95"/>
                </a:cxn>
                <a:cxn ang="0">
                  <a:pos x="1831" y="89"/>
                </a:cxn>
                <a:cxn ang="0">
                  <a:pos x="1815" y="87"/>
                </a:cxn>
                <a:cxn ang="0">
                  <a:pos x="1810" y="86"/>
                </a:cxn>
                <a:cxn ang="0">
                  <a:pos x="251" y="0"/>
                </a:cxn>
                <a:cxn ang="0">
                  <a:pos x="201" y="1"/>
                </a:cxn>
                <a:cxn ang="0">
                  <a:pos x="155" y="12"/>
                </a:cxn>
                <a:cxn ang="0">
                  <a:pos x="111" y="33"/>
                </a:cxn>
                <a:cxn ang="0">
                  <a:pos x="73" y="63"/>
                </a:cxn>
                <a:cxn ang="0">
                  <a:pos x="41" y="100"/>
                </a:cxn>
                <a:cxn ang="0">
                  <a:pos x="18" y="141"/>
                </a:cxn>
                <a:cxn ang="0">
                  <a:pos x="4" y="187"/>
                </a:cxn>
                <a:cxn ang="0">
                  <a:pos x="0" y="236"/>
                </a:cxn>
                <a:cxn ang="0">
                  <a:pos x="67" y="1354"/>
                </a:cxn>
                <a:cxn ang="0">
                  <a:pos x="63" y="1378"/>
                </a:cxn>
                <a:cxn ang="0">
                  <a:pos x="63" y="1392"/>
                </a:cxn>
                <a:cxn ang="0">
                  <a:pos x="65" y="1427"/>
                </a:cxn>
                <a:cxn ang="0">
                  <a:pos x="78" y="1484"/>
                </a:cxn>
                <a:cxn ang="0">
                  <a:pos x="103" y="1537"/>
                </a:cxn>
                <a:cxn ang="0">
                  <a:pos x="138" y="1582"/>
                </a:cxn>
                <a:cxn ang="0">
                  <a:pos x="162" y="1601"/>
                </a:cxn>
                <a:cxn ang="0">
                  <a:pos x="169" y="1602"/>
                </a:cxn>
                <a:cxn ang="0">
                  <a:pos x="1611" y="1507"/>
                </a:cxn>
              </a:cxnLst>
              <a:rect l="0" t="0" r="r" b="b"/>
              <a:pathLst>
                <a:path w="1934" h="1602">
                  <a:moveTo>
                    <a:pt x="1611" y="1507"/>
                  </a:moveTo>
                  <a:lnTo>
                    <a:pt x="1611" y="1506"/>
                  </a:lnTo>
                  <a:lnTo>
                    <a:pt x="1638" y="1503"/>
                  </a:lnTo>
                  <a:lnTo>
                    <a:pt x="1663" y="1498"/>
                  </a:lnTo>
                  <a:lnTo>
                    <a:pt x="1689" y="1491"/>
                  </a:lnTo>
                  <a:lnTo>
                    <a:pt x="1712" y="1481"/>
                  </a:lnTo>
                  <a:lnTo>
                    <a:pt x="1735" y="1469"/>
                  </a:lnTo>
                  <a:lnTo>
                    <a:pt x="1755" y="1456"/>
                  </a:lnTo>
                  <a:lnTo>
                    <a:pt x="1775" y="1440"/>
                  </a:lnTo>
                  <a:lnTo>
                    <a:pt x="1793" y="1423"/>
                  </a:lnTo>
                  <a:lnTo>
                    <a:pt x="1810" y="1404"/>
                  </a:lnTo>
                  <a:lnTo>
                    <a:pt x="1825" y="1384"/>
                  </a:lnTo>
                  <a:lnTo>
                    <a:pt x="1837" y="1362"/>
                  </a:lnTo>
                  <a:lnTo>
                    <a:pt x="1849" y="1339"/>
                  </a:lnTo>
                  <a:lnTo>
                    <a:pt x="1857" y="1315"/>
                  </a:lnTo>
                  <a:lnTo>
                    <a:pt x="1864" y="1289"/>
                  </a:lnTo>
                  <a:lnTo>
                    <a:pt x="1867" y="1263"/>
                  </a:lnTo>
                  <a:lnTo>
                    <a:pt x="1868" y="1236"/>
                  </a:lnTo>
                  <a:lnTo>
                    <a:pt x="1868" y="1229"/>
                  </a:lnTo>
                  <a:lnTo>
                    <a:pt x="1868" y="1222"/>
                  </a:lnTo>
                  <a:lnTo>
                    <a:pt x="1868" y="1215"/>
                  </a:lnTo>
                  <a:lnTo>
                    <a:pt x="1867" y="1209"/>
                  </a:lnTo>
                  <a:lnTo>
                    <a:pt x="1869" y="1209"/>
                  </a:lnTo>
                  <a:lnTo>
                    <a:pt x="1934" y="175"/>
                  </a:lnTo>
                  <a:lnTo>
                    <a:pt x="1932" y="175"/>
                  </a:lnTo>
                  <a:lnTo>
                    <a:pt x="1932" y="162"/>
                  </a:lnTo>
                  <a:lnTo>
                    <a:pt x="1931" y="149"/>
                  </a:lnTo>
                  <a:lnTo>
                    <a:pt x="1929" y="138"/>
                  </a:lnTo>
                  <a:lnTo>
                    <a:pt x="1927" y="125"/>
                  </a:lnTo>
                  <a:lnTo>
                    <a:pt x="1914" y="118"/>
                  </a:lnTo>
                  <a:lnTo>
                    <a:pt x="1902" y="111"/>
                  </a:lnTo>
                  <a:lnTo>
                    <a:pt x="1889" y="104"/>
                  </a:lnTo>
                  <a:lnTo>
                    <a:pt x="1875" y="100"/>
                  </a:lnTo>
                  <a:lnTo>
                    <a:pt x="1860" y="95"/>
                  </a:lnTo>
                  <a:lnTo>
                    <a:pt x="1846" y="92"/>
                  </a:lnTo>
                  <a:lnTo>
                    <a:pt x="1831" y="89"/>
                  </a:lnTo>
                  <a:lnTo>
                    <a:pt x="1816" y="87"/>
                  </a:lnTo>
                  <a:lnTo>
                    <a:pt x="1815" y="87"/>
                  </a:lnTo>
                  <a:lnTo>
                    <a:pt x="1813" y="86"/>
                  </a:lnTo>
                  <a:lnTo>
                    <a:pt x="1810" y="86"/>
                  </a:lnTo>
                  <a:lnTo>
                    <a:pt x="1806" y="86"/>
                  </a:lnTo>
                  <a:lnTo>
                    <a:pt x="251" y="0"/>
                  </a:lnTo>
                  <a:lnTo>
                    <a:pt x="225" y="0"/>
                  </a:lnTo>
                  <a:lnTo>
                    <a:pt x="201" y="1"/>
                  </a:lnTo>
                  <a:lnTo>
                    <a:pt x="178" y="5"/>
                  </a:lnTo>
                  <a:lnTo>
                    <a:pt x="155" y="12"/>
                  </a:lnTo>
                  <a:lnTo>
                    <a:pt x="132" y="21"/>
                  </a:lnTo>
                  <a:lnTo>
                    <a:pt x="111" y="33"/>
                  </a:lnTo>
                  <a:lnTo>
                    <a:pt x="92" y="47"/>
                  </a:lnTo>
                  <a:lnTo>
                    <a:pt x="73" y="63"/>
                  </a:lnTo>
                  <a:lnTo>
                    <a:pt x="56" y="80"/>
                  </a:lnTo>
                  <a:lnTo>
                    <a:pt x="41" y="100"/>
                  </a:lnTo>
                  <a:lnTo>
                    <a:pt x="28" y="121"/>
                  </a:lnTo>
                  <a:lnTo>
                    <a:pt x="18" y="141"/>
                  </a:lnTo>
                  <a:lnTo>
                    <a:pt x="10" y="164"/>
                  </a:lnTo>
                  <a:lnTo>
                    <a:pt x="4" y="187"/>
                  </a:lnTo>
                  <a:lnTo>
                    <a:pt x="1" y="211"/>
                  </a:lnTo>
                  <a:lnTo>
                    <a:pt x="0" y="236"/>
                  </a:lnTo>
                  <a:lnTo>
                    <a:pt x="62" y="1354"/>
                  </a:lnTo>
                  <a:lnTo>
                    <a:pt x="67" y="1354"/>
                  </a:lnTo>
                  <a:lnTo>
                    <a:pt x="64" y="1372"/>
                  </a:lnTo>
                  <a:lnTo>
                    <a:pt x="63" y="1378"/>
                  </a:lnTo>
                  <a:lnTo>
                    <a:pt x="63" y="1385"/>
                  </a:lnTo>
                  <a:lnTo>
                    <a:pt x="63" y="1392"/>
                  </a:lnTo>
                  <a:lnTo>
                    <a:pt x="63" y="1397"/>
                  </a:lnTo>
                  <a:lnTo>
                    <a:pt x="65" y="1427"/>
                  </a:lnTo>
                  <a:lnTo>
                    <a:pt x="70" y="1456"/>
                  </a:lnTo>
                  <a:lnTo>
                    <a:pt x="78" y="1484"/>
                  </a:lnTo>
                  <a:lnTo>
                    <a:pt x="90" y="1511"/>
                  </a:lnTo>
                  <a:lnTo>
                    <a:pt x="103" y="1537"/>
                  </a:lnTo>
                  <a:lnTo>
                    <a:pt x="119" y="1560"/>
                  </a:lnTo>
                  <a:lnTo>
                    <a:pt x="138" y="1582"/>
                  </a:lnTo>
                  <a:lnTo>
                    <a:pt x="159" y="1601"/>
                  </a:lnTo>
                  <a:lnTo>
                    <a:pt x="162" y="1601"/>
                  </a:lnTo>
                  <a:lnTo>
                    <a:pt x="166" y="1601"/>
                  </a:lnTo>
                  <a:lnTo>
                    <a:pt x="169" y="1602"/>
                  </a:lnTo>
                  <a:lnTo>
                    <a:pt x="172" y="1602"/>
                  </a:lnTo>
                  <a:lnTo>
                    <a:pt x="1611" y="1507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0033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404" y="1995"/>
              <a:ext cx="1038" cy="843"/>
            </a:xfrm>
            <a:custGeom>
              <a:avLst/>
              <a:gdLst/>
              <a:ahLst/>
              <a:cxnLst>
                <a:cxn ang="0">
                  <a:pos x="190" y="1489"/>
                </a:cxn>
                <a:cxn ang="0">
                  <a:pos x="190" y="1482"/>
                </a:cxn>
                <a:cxn ang="0">
                  <a:pos x="190" y="1466"/>
                </a:cxn>
                <a:cxn ang="0">
                  <a:pos x="180" y="1289"/>
                </a:cxn>
                <a:cxn ang="0">
                  <a:pos x="158" y="899"/>
                </a:cxn>
                <a:cxn ang="0">
                  <a:pos x="136" y="509"/>
                </a:cxn>
                <a:cxn ang="0">
                  <a:pos x="126" y="332"/>
                </a:cxn>
                <a:cxn ang="0">
                  <a:pos x="132" y="275"/>
                </a:cxn>
                <a:cxn ang="0">
                  <a:pos x="148" y="222"/>
                </a:cxn>
                <a:cxn ang="0">
                  <a:pos x="176" y="175"/>
                </a:cxn>
                <a:cxn ang="0">
                  <a:pos x="211" y="133"/>
                </a:cxn>
                <a:cxn ang="0">
                  <a:pos x="232" y="114"/>
                </a:cxn>
                <a:cxn ang="0">
                  <a:pos x="255" y="99"/>
                </a:cxn>
                <a:cxn ang="0">
                  <a:pos x="279" y="85"/>
                </a:cxn>
                <a:cxn ang="0">
                  <a:pos x="305" y="75"/>
                </a:cxn>
                <a:cxn ang="0">
                  <a:pos x="331" y="67"/>
                </a:cxn>
                <a:cxn ang="0">
                  <a:pos x="359" y="61"/>
                </a:cxn>
                <a:cxn ang="0">
                  <a:pos x="386" y="59"/>
                </a:cxn>
                <a:cxn ang="0">
                  <a:pos x="415" y="59"/>
                </a:cxn>
                <a:cxn ang="0">
                  <a:pos x="1983" y="146"/>
                </a:cxn>
                <a:cxn ang="0">
                  <a:pos x="1995" y="148"/>
                </a:cxn>
                <a:cxn ang="0">
                  <a:pos x="1997" y="150"/>
                </a:cxn>
                <a:cxn ang="0">
                  <a:pos x="2018" y="153"/>
                </a:cxn>
                <a:cxn ang="0">
                  <a:pos x="2037" y="159"/>
                </a:cxn>
                <a:cxn ang="0">
                  <a:pos x="2057" y="165"/>
                </a:cxn>
                <a:cxn ang="0">
                  <a:pos x="2076" y="173"/>
                </a:cxn>
                <a:cxn ang="0">
                  <a:pos x="2059" y="138"/>
                </a:cxn>
                <a:cxn ang="0">
                  <a:pos x="2038" y="106"/>
                </a:cxn>
                <a:cxn ang="0">
                  <a:pos x="2013" y="77"/>
                </a:cxn>
                <a:cxn ang="0">
                  <a:pos x="1983" y="52"/>
                </a:cxn>
                <a:cxn ang="0">
                  <a:pos x="1951" y="32"/>
                </a:cxn>
                <a:cxn ang="0">
                  <a:pos x="1915" y="16"/>
                </a:cxn>
                <a:cxn ang="0">
                  <a:pos x="1877" y="5"/>
                </a:cxn>
                <a:cxn ang="0">
                  <a:pos x="1837" y="0"/>
                </a:cxn>
                <a:cxn ang="0">
                  <a:pos x="271" y="0"/>
                </a:cxn>
                <a:cxn ang="0">
                  <a:pos x="217" y="6"/>
                </a:cxn>
                <a:cxn ang="0">
                  <a:pos x="165" y="21"/>
                </a:cxn>
                <a:cxn ang="0">
                  <a:pos x="120" y="46"/>
                </a:cxn>
                <a:cxn ang="0">
                  <a:pos x="80" y="80"/>
                </a:cxn>
                <a:cxn ang="0">
                  <a:pos x="46" y="119"/>
                </a:cxn>
                <a:cxn ang="0">
                  <a:pos x="21" y="165"/>
                </a:cxn>
                <a:cxn ang="0">
                  <a:pos x="6" y="216"/>
                </a:cxn>
                <a:cxn ang="0">
                  <a:pos x="0" y="270"/>
                </a:cxn>
                <a:cxn ang="0">
                  <a:pos x="66" y="1399"/>
                </a:cxn>
                <a:cxn ang="0">
                  <a:pos x="65" y="1413"/>
                </a:cxn>
                <a:cxn ang="0">
                  <a:pos x="65" y="1427"/>
                </a:cxn>
                <a:cxn ang="0">
                  <a:pos x="68" y="1473"/>
                </a:cxn>
                <a:cxn ang="0">
                  <a:pos x="80" y="1515"/>
                </a:cxn>
                <a:cxn ang="0">
                  <a:pos x="97" y="1556"/>
                </a:cxn>
                <a:cxn ang="0">
                  <a:pos x="121" y="1591"/>
                </a:cxn>
                <a:cxn ang="0">
                  <a:pos x="150" y="1624"/>
                </a:cxn>
                <a:cxn ang="0">
                  <a:pos x="184" y="1650"/>
                </a:cxn>
                <a:cxn ang="0">
                  <a:pos x="222" y="1672"/>
                </a:cxn>
                <a:cxn ang="0">
                  <a:pos x="263" y="1687"/>
                </a:cxn>
                <a:cxn ang="0">
                  <a:pos x="233" y="1644"/>
                </a:cxn>
                <a:cxn ang="0">
                  <a:pos x="210" y="1597"/>
                </a:cxn>
                <a:cxn ang="0">
                  <a:pos x="195" y="1547"/>
                </a:cxn>
                <a:cxn ang="0">
                  <a:pos x="190" y="1492"/>
                </a:cxn>
              </a:cxnLst>
              <a:rect l="0" t="0" r="r" b="b"/>
              <a:pathLst>
                <a:path w="2076" h="1687">
                  <a:moveTo>
                    <a:pt x="190" y="1492"/>
                  </a:moveTo>
                  <a:lnTo>
                    <a:pt x="190" y="1489"/>
                  </a:lnTo>
                  <a:lnTo>
                    <a:pt x="190" y="1486"/>
                  </a:lnTo>
                  <a:lnTo>
                    <a:pt x="190" y="1482"/>
                  </a:lnTo>
                  <a:lnTo>
                    <a:pt x="190" y="1479"/>
                  </a:lnTo>
                  <a:lnTo>
                    <a:pt x="190" y="1466"/>
                  </a:lnTo>
                  <a:lnTo>
                    <a:pt x="188" y="1418"/>
                  </a:lnTo>
                  <a:lnTo>
                    <a:pt x="180" y="1289"/>
                  </a:lnTo>
                  <a:lnTo>
                    <a:pt x="171" y="1108"/>
                  </a:lnTo>
                  <a:lnTo>
                    <a:pt x="158" y="899"/>
                  </a:lnTo>
                  <a:lnTo>
                    <a:pt x="147" y="691"/>
                  </a:lnTo>
                  <a:lnTo>
                    <a:pt x="136" y="509"/>
                  </a:lnTo>
                  <a:lnTo>
                    <a:pt x="129" y="381"/>
                  </a:lnTo>
                  <a:lnTo>
                    <a:pt x="126" y="332"/>
                  </a:lnTo>
                  <a:lnTo>
                    <a:pt x="127" y="303"/>
                  </a:lnTo>
                  <a:lnTo>
                    <a:pt x="132" y="275"/>
                  </a:lnTo>
                  <a:lnTo>
                    <a:pt x="139" y="249"/>
                  </a:lnTo>
                  <a:lnTo>
                    <a:pt x="148" y="222"/>
                  </a:lnTo>
                  <a:lnTo>
                    <a:pt x="161" y="198"/>
                  </a:lnTo>
                  <a:lnTo>
                    <a:pt x="176" y="175"/>
                  </a:lnTo>
                  <a:lnTo>
                    <a:pt x="192" y="153"/>
                  </a:lnTo>
                  <a:lnTo>
                    <a:pt x="211" y="133"/>
                  </a:lnTo>
                  <a:lnTo>
                    <a:pt x="222" y="123"/>
                  </a:lnTo>
                  <a:lnTo>
                    <a:pt x="232" y="114"/>
                  </a:lnTo>
                  <a:lnTo>
                    <a:pt x="243" y="106"/>
                  </a:lnTo>
                  <a:lnTo>
                    <a:pt x="255" y="99"/>
                  </a:lnTo>
                  <a:lnTo>
                    <a:pt x="267" y="92"/>
                  </a:lnTo>
                  <a:lnTo>
                    <a:pt x="279" y="85"/>
                  </a:lnTo>
                  <a:lnTo>
                    <a:pt x="292" y="80"/>
                  </a:lnTo>
                  <a:lnTo>
                    <a:pt x="305" y="75"/>
                  </a:lnTo>
                  <a:lnTo>
                    <a:pt x="317" y="70"/>
                  </a:lnTo>
                  <a:lnTo>
                    <a:pt x="331" y="67"/>
                  </a:lnTo>
                  <a:lnTo>
                    <a:pt x="345" y="64"/>
                  </a:lnTo>
                  <a:lnTo>
                    <a:pt x="359" y="61"/>
                  </a:lnTo>
                  <a:lnTo>
                    <a:pt x="373" y="60"/>
                  </a:lnTo>
                  <a:lnTo>
                    <a:pt x="386" y="59"/>
                  </a:lnTo>
                  <a:lnTo>
                    <a:pt x="400" y="59"/>
                  </a:lnTo>
                  <a:lnTo>
                    <a:pt x="415" y="59"/>
                  </a:lnTo>
                  <a:lnTo>
                    <a:pt x="1981" y="146"/>
                  </a:lnTo>
                  <a:lnTo>
                    <a:pt x="1983" y="146"/>
                  </a:lnTo>
                  <a:lnTo>
                    <a:pt x="1989" y="146"/>
                  </a:lnTo>
                  <a:lnTo>
                    <a:pt x="1995" y="148"/>
                  </a:lnTo>
                  <a:lnTo>
                    <a:pt x="1997" y="148"/>
                  </a:lnTo>
                  <a:lnTo>
                    <a:pt x="1997" y="150"/>
                  </a:lnTo>
                  <a:lnTo>
                    <a:pt x="2007" y="151"/>
                  </a:lnTo>
                  <a:lnTo>
                    <a:pt x="2018" y="153"/>
                  </a:lnTo>
                  <a:lnTo>
                    <a:pt x="2028" y="156"/>
                  </a:lnTo>
                  <a:lnTo>
                    <a:pt x="2037" y="159"/>
                  </a:lnTo>
                  <a:lnTo>
                    <a:pt x="2048" y="163"/>
                  </a:lnTo>
                  <a:lnTo>
                    <a:pt x="2057" y="165"/>
                  </a:lnTo>
                  <a:lnTo>
                    <a:pt x="2067" y="169"/>
                  </a:lnTo>
                  <a:lnTo>
                    <a:pt x="2076" y="173"/>
                  </a:lnTo>
                  <a:lnTo>
                    <a:pt x="2068" y="156"/>
                  </a:lnTo>
                  <a:lnTo>
                    <a:pt x="2059" y="138"/>
                  </a:lnTo>
                  <a:lnTo>
                    <a:pt x="2050" y="121"/>
                  </a:lnTo>
                  <a:lnTo>
                    <a:pt x="2038" y="106"/>
                  </a:lnTo>
                  <a:lnTo>
                    <a:pt x="2026" y="91"/>
                  </a:lnTo>
                  <a:lnTo>
                    <a:pt x="2013" y="77"/>
                  </a:lnTo>
                  <a:lnTo>
                    <a:pt x="1998" y="65"/>
                  </a:lnTo>
                  <a:lnTo>
                    <a:pt x="1983" y="52"/>
                  </a:lnTo>
                  <a:lnTo>
                    <a:pt x="1967" y="42"/>
                  </a:lnTo>
                  <a:lnTo>
                    <a:pt x="1951" y="32"/>
                  </a:lnTo>
                  <a:lnTo>
                    <a:pt x="1934" y="23"/>
                  </a:lnTo>
                  <a:lnTo>
                    <a:pt x="1915" y="16"/>
                  </a:lnTo>
                  <a:lnTo>
                    <a:pt x="1897" y="11"/>
                  </a:lnTo>
                  <a:lnTo>
                    <a:pt x="1877" y="5"/>
                  </a:lnTo>
                  <a:lnTo>
                    <a:pt x="1858" y="2"/>
                  </a:lnTo>
                  <a:lnTo>
                    <a:pt x="1837" y="0"/>
                  </a:lnTo>
                  <a:lnTo>
                    <a:pt x="1837" y="0"/>
                  </a:lnTo>
                  <a:lnTo>
                    <a:pt x="271" y="0"/>
                  </a:lnTo>
                  <a:lnTo>
                    <a:pt x="243" y="1"/>
                  </a:lnTo>
                  <a:lnTo>
                    <a:pt x="217" y="6"/>
                  </a:lnTo>
                  <a:lnTo>
                    <a:pt x="190" y="13"/>
                  </a:lnTo>
                  <a:lnTo>
                    <a:pt x="165" y="21"/>
                  </a:lnTo>
                  <a:lnTo>
                    <a:pt x="142" y="32"/>
                  </a:lnTo>
                  <a:lnTo>
                    <a:pt x="120" y="46"/>
                  </a:lnTo>
                  <a:lnTo>
                    <a:pt x="98" y="62"/>
                  </a:lnTo>
                  <a:lnTo>
                    <a:pt x="80" y="80"/>
                  </a:lnTo>
                  <a:lnTo>
                    <a:pt x="63" y="98"/>
                  </a:lnTo>
                  <a:lnTo>
                    <a:pt x="46" y="119"/>
                  </a:lnTo>
                  <a:lnTo>
                    <a:pt x="33" y="142"/>
                  </a:lnTo>
                  <a:lnTo>
                    <a:pt x="21" y="165"/>
                  </a:lnTo>
                  <a:lnTo>
                    <a:pt x="13" y="190"/>
                  </a:lnTo>
                  <a:lnTo>
                    <a:pt x="6" y="216"/>
                  </a:lnTo>
                  <a:lnTo>
                    <a:pt x="2" y="242"/>
                  </a:lnTo>
                  <a:lnTo>
                    <a:pt x="0" y="270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5" y="1406"/>
                  </a:lnTo>
                  <a:lnTo>
                    <a:pt x="65" y="1413"/>
                  </a:lnTo>
                  <a:lnTo>
                    <a:pt x="65" y="1420"/>
                  </a:lnTo>
                  <a:lnTo>
                    <a:pt x="65" y="1427"/>
                  </a:lnTo>
                  <a:lnTo>
                    <a:pt x="66" y="1450"/>
                  </a:lnTo>
                  <a:lnTo>
                    <a:pt x="68" y="1473"/>
                  </a:lnTo>
                  <a:lnTo>
                    <a:pt x="73" y="1495"/>
                  </a:lnTo>
                  <a:lnTo>
                    <a:pt x="80" y="1515"/>
                  </a:lnTo>
                  <a:lnTo>
                    <a:pt x="88" y="1536"/>
                  </a:lnTo>
                  <a:lnTo>
                    <a:pt x="97" y="1556"/>
                  </a:lnTo>
                  <a:lnTo>
                    <a:pt x="109" y="1574"/>
                  </a:lnTo>
                  <a:lnTo>
                    <a:pt x="121" y="1591"/>
                  </a:lnTo>
                  <a:lnTo>
                    <a:pt x="135" y="1609"/>
                  </a:lnTo>
                  <a:lnTo>
                    <a:pt x="150" y="1624"/>
                  </a:lnTo>
                  <a:lnTo>
                    <a:pt x="166" y="1637"/>
                  </a:lnTo>
                  <a:lnTo>
                    <a:pt x="184" y="1650"/>
                  </a:lnTo>
                  <a:lnTo>
                    <a:pt x="202" y="1662"/>
                  </a:lnTo>
                  <a:lnTo>
                    <a:pt x="222" y="1672"/>
                  </a:lnTo>
                  <a:lnTo>
                    <a:pt x="242" y="1680"/>
                  </a:lnTo>
                  <a:lnTo>
                    <a:pt x="263" y="1687"/>
                  </a:lnTo>
                  <a:lnTo>
                    <a:pt x="247" y="1666"/>
                  </a:lnTo>
                  <a:lnTo>
                    <a:pt x="233" y="1644"/>
                  </a:lnTo>
                  <a:lnTo>
                    <a:pt x="220" y="1621"/>
                  </a:lnTo>
                  <a:lnTo>
                    <a:pt x="210" y="1597"/>
                  </a:lnTo>
                  <a:lnTo>
                    <a:pt x="202" y="1572"/>
                  </a:lnTo>
                  <a:lnTo>
                    <a:pt x="195" y="1547"/>
                  </a:lnTo>
                  <a:lnTo>
                    <a:pt x="192" y="1520"/>
                  </a:lnTo>
                  <a:lnTo>
                    <a:pt x="190" y="1492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0033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08" y="1895"/>
              <a:ext cx="1086" cy="962"/>
            </a:xfrm>
            <a:custGeom>
              <a:avLst/>
              <a:gdLst/>
              <a:ahLst/>
              <a:cxnLst>
                <a:cxn ang="0">
                  <a:pos x="2154" y="377"/>
                </a:cxn>
                <a:cxn ang="0">
                  <a:pos x="2162" y="339"/>
                </a:cxn>
                <a:cxn ang="0">
                  <a:pos x="2159" y="268"/>
                </a:cxn>
                <a:cxn ang="0">
                  <a:pos x="2127" y="193"/>
                </a:cxn>
                <a:cxn ang="0">
                  <a:pos x="2073" y="143"/>
                </a:cxn>
                <a:cxn ang="0">
                  <a:pos x="1997" y="108"/>
                </a:cxn>
                <a:cxn ang="0">
                  <a:pos x="1962" y="99"/>
                </a:cxn>
                <a:cxn ang="0">
                  <a:pos x="271" y="0"/>
                </a:cxn>
                <a:cxn ang="0">
                  <a:pos x="245" y="2"/>
                </a:cxn>
                <a:cxn ang="0">
                  <a:pos x="184" y="18"/>
                </a:cxn>
                <a:cxn ang="0">
                  <a:pos x="109" y="56"/>
                </a:cxn>
                <a:cxn ang="0">
                  <a:pos x="41" y="128"/>
                </a:cxn>
                <a:cxn ang="0">
                  <a:pos x="3" y="243"/>
                </a:cxn>
                <a:cxn ang="0">
                  <a:pos x="0" y="296"/>
                </a:cxn>
                <a:cxn ang="0">
                  <a:pos x="81" y="636"/>
                </a:cxn>
                <a:cxn ang="0">
                  <a:pos x="62" y="428"/>
                </a:cxn>
                <a:cxn ang="0">
                  <a:pos x="51" y="306"/>
                </a:cxn>
                <a:cxn ang="0">
                  <a:pos x="59" y="216"/>
                </a:cxn>
                <a:cxn ang="0">
                  <a:pos x="98" y="135"/>
                </a:cxn>
                <a:cxn ang="0">
                  <a:pos x="154" y="85"/>
                </a:cxn>
                <a:cxn ang="0">
                  <a:pos x="212" y="60"/>
                </a:cxn>
                <a:cxn ang="0">
                  <a:pos x="257" y="51"/>
                </a:cxn>
                <a:cxn ang="0">
                  <a:pos x="1957" y="149"/>
                </a:cxn>
                <a:cxn ang="0">
                  <a:pos x="2025" y="173"/>
                </a:cxn>
                <a:cxn ang="0">
                  <a:pos x="2074" y="207"/>
                </a:cxn>
                <a:cxn ang="0">
                  <a:pos x="2112" y="281"/>
                </a:cxn>
                <a:cxn ang="0">
                  <a:pos x="2107" y="363"/>
                </a:cxn>
                <a:cxn ang="0">
                  <a:pos x="2107" y="365"/>
                </a:cxn>
                <a:cxn ang="0">
                  <a:pos x="1903" y="1574"/>
                </a:cxn>
                <a:cxn ang="0">
                  <a:pos x="355" y="1686"/>
                </a:cxn>
                <a:cxn ang="0">
                  <a:pos x="262" y="1656"/>
                </a:cxn>
                <a:cxn ang="0">
                  <a:pos x="205" y="1613"/>
                </a:cxn>
                <a:cxn ang="0">
                  <a:pos x="176" y="1571"/>
                </a:cxn>
                <a:cxn ang="0">
                  <a:pos x="166" y="1539"/>
                </a:cxn>
                <a:cxn ang="0">
                  <a:pos x="162" y="1509"/>
                </a:cxn>
                <a:cxn ang="0">
                  <a:pos x="139" y="1256"/>
                </a:cxn>
                <a:cxn ang="0">
                  <a:pos x="101" y="853"/>
                </a:cxn>
                <a:cxn ang="0">
                  <a:pos x="115" y="1535"/>
                </a:cxn>
                <a:cxn ang="0">
                  <a:pos x="119" y="1554"/>
                </a:cxn>
                <a:cxn ang="0">
                  <a:pos x="137" y="1599"/>
                </a:cxn>
                <a:cxn ang="0">
                  <a:pos x="180" y="1657"/>
                </a:cxn>
                <a:cxn ang="0">
                  <a:pos x="259" y="1709"/>
                </a:cxn>
                <a:cxn ang="0">
                  <a:pos x="386" y="1740"/>
                </a:cxn>
                <a:cxn ang="0">
                  <a:pos x="444" y="1743"/>
                </a:cxn>
                <a:cxn ang="0">
                  <a:pos x="1888" y="1924"/>
                </a:cxn>
                <a:cxn ang="0">
                  <a:pos x="2167" y="1552"/>
                </a:cxn>
              </a:cxnLst>
              <a:rect l="0" t="0" r="r" b="b"/>
              <a:pathLst>
                <a:path w="2172" h="1924">
                  <a:moveTo>
                    <a:pt x="2167" y="1552"/>
                  </a:moveTo>
                  <a:lnTo>
                    <a:pt x="1954" y="1569"/>
                  </a:lnTo>
                  <a:lnTo>
                    <a:pt x="2154" y="377"/>
                  </a:lnTo>
                  <a:lnTo>
                    <a:pt x="2157" y="368"/>
                  </a:lnTo>
                  <a:lnTo>
                    <a:pt x="2160" y="356"/>
                  </a:lnTo>
                  <a:lnTo>
                    <a:pt x="2162" y="339"/>
                  </a:lnTo>
                  <a:lnTo>
                    <a:pt x="2164" y="318"/>
                  </a:lnTo>
                  <a:lnTo>
                    <a:pt x="2164" y="294"/>
                  </a:lnTo>
                  <a:lnTo>
                    <a:pt x="2159" y="268"/>
                  </a:lnTo>
                  <a:lnTo>
                    <a:pt x="2152" y="242"/>
                  </a:lnTo>
                  <a:lnTo>
                    <a:pt x="2139" y="214"/>
                  </a:lnTo>
                  <a:lnTo>
                    <a:pt x="2127" y="193"/>
                  </a:lnTo>
                  <a:lnTo>
                    <a:pt x="2111" y="175"/>
                  </a:lnTo>
                  <a:lnTo>
                    <a:pt x="2093" y="159"/>
                  </a:lnTo>
                  <a:lnTo>
                    <a:pt x="2073" y="143"/>
                  </a:lnTo>
                  <a:lnTo>
                    <a:pt x="2050" y="130"/>
                  </a:lnTo>
                  <a:lnTo>
                    <a:pt x="2024" y="119"/>
                  </a:lnTo>
                  <a:lnTo>
                    <a:pt x="1997" y="108"/>
                  </a:lnTo>
                  <a:lnTo>
                    <a:pt x="1967" y="100"/>
                  </a:lnTo>
                  <a:lnTo>
                    <a:pt x="1964" y="99"/>
                  </a:lnTo>
                  <a:lnTo>
                    <a:pt x="1962" y="99"/>
                  </a:lnTo>
                  <a:lnTo>
                    <a:pt x="273" y="0"/>
                  </a:lnTo>
                  <a:lnTo>
                    <a:pt x="272" y="0"/>
                  </a:lnTo>
                  <a:lnTo>
                    <a:pt x="271" y="0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5" y="2"/>
                  </a:lnTo>
                  <a:lnTo>
                    <a:pt x="227" y="6"/>
                  </a:lnTo>
                  <a:lnTo>
                    <a:pt x="207" y="10"/>
                  </a:lnTo>
                  <a:lnTo>
                    <a:pt x="184" y="18"/>
                  </a:lnTo>
                  <a:lnTo>
                    <a:pt x="160" y="28"/>
                  </a:lnTo>
                  <a:lnTo>
                    <a:pt x="135" y="40"/>
                  </a:lnTo>
                  <a:lnTo>
                    <a:pt x="109" y="56"/>
                  </a:lnTo>
                  <a:lnTo>
                    <a:pt x="85" y="76"/>
                  </a:lnTo>
                  <a:lnTo>
                    <a:pt x="62" y="99"/>
                  </a:lnTo>
                  <a:lnTo>
                    <a:pt x="41" y="128"/>
                  </a:lnTo>
                  <a:lnTo>
                    <a:pt x="25" y="161"/>
                  </a:lnTo>
                  <a:lnTo>
                    <a:pt x="12" y="199"/>
                  </a:lnTo>
                  <a:lnTo>
                    <a:pt x="3" y="243"/>
                  </a:lnTo>
                  <a:lnTo>
                    <a:pt x="0" y="294"/>
                  </a:lnTo>
                  <a:lnTo>
                    <a:pt x="0" y="295"/>
                  </a:lnTo>
                  <a:lnTo>
                    <a:pt x="0" y="296"/>
                  </a:lnTo>
                  <a:lnTo>
                    <a:pt x="39" y="716"/>
                  </a:lnTo>
                  <a:lnTo>
                    <a:pt x="89" y="716"/>
                  </a:lnTo>
                  <a:lnTo>
                    <a:pt x="81" y="636"/>
                  </a:lnTo>
                  <a:lnTo>
                    <a:pt x="74" y="560"/>
                  </a:lnTo>
                  <a:lnTo>
                    <a:pt x="68" y="489"/>
                  </a:lnTo>
                  <a:lnTo>
                    <a:pt x="62" y="428"/>
                  </a:lnTo>
                  <a:lnTo>
                    <a:pt x="56" y="375"/>
                  </a:lnTo>
                  <a:lnTo>
                    <a:pt x="53" y="335"/>
                  </a:lnTo>
                  <a:lnTo>
                    <a:pt x="51" y="306"/>
                  </a:lnTo>
                  <a:lnTo>
                    <a:pt x="50" y="292"/>
                  </a:lnTo>
                  <a:lnTo>
                    <a:pt x="52" y="252"/>
                  </a:lnTo>
                  <a:lnTo>
                    <a:pt x="59" y="216"/>
                  </a:lnTo>
                  <a:lnTo>
                    <a:pt x="69" y="185"/>
                  </a:lnTo>
                  <a:lnTo>
                    <a:pt x="82" y="158"/>
                  </a:lnTo>
                  <a:lnTo>
                    <a:pt x="98" y="135"/>
                  </a:lnTo>
                  <a:lnTo>
                    <a:pt x="115" y="115"/>
                  </a:lnTo>
                  <a:lnTo>
                    <a:pt x="135" y="99"/>
                  </a:lnTo>
                  <a:lnTo>
                    <a:pt x="154" y="85"/>
                  </a:lnTo>
                  <a:lnTo>
                    <a:pt x="174" y="75"/>
                  </a:lnTo>
                  <a:lnTo>
                    <a:pt x="194" y="67"/>
                  </a:lnTo>
                  <a:lnTo>
                    <a:pt x="212" y="60"/>
                  </a:lnTo>
                  <a:lnTo>
                    <a:pt x="229" y="55"/>
                  </a:lnTo>
                  <a:lnTo>
                    <a:pt x="244" y="53"/>
                  </a:lnTo>
                  <a:lnTo>
                    <a:pt x="257" y="51"/>
                  </a:lnTo>
                  <a:lnTo>
                    <a:pt x="266" y="50"/>
                  </a:lnTo>
                  <a:lnTo>
                    <a:pt x="271" y="50"/>
                  </a:lnTo>
                  <a:lnTo>
                    <a:pt x="1957" y="149"/>
                  </a:lnTo>
                  <a:lnTo>
                    <a:pt x="1982" y="155"/>
                  </a:lnTo>
                  <a:lnTo>
                    <a:pt x="2005" y="163"/>
                  </a:lnTo>
                  <a:lnTo>
                    <a:pt x="2025" y="173"/>
                  </a:lnTo>
                  <a:lnTo>
                    <a:pt x="2044" y="183"/>
                  </a:lnTo>
                  <a:lnTo>
                    <a:pt x="2060" y="195"/>
                  </a:lnTo>
                  <a:lnTo>
                    <a:pt x="2074" y="207"/>
                  </a:lnTo>
                  <a:lnTo>
                    <a:pt x="2086" y="222"/>
                  </a:lnTo>
                  <a:lnTo>
                    <a:pt x="2096" y="237"/>
                  </a:lnTo>
                  <a:lnTo>
                    <a:pt x="2112" y="281"/>
                  </a:lnTo>
                  <a:lnTo>
                    <a:pt x="2114" y="321"/>
                  </a:lnTo>
                  <a:lnTo>
                    <a:pt x="2111" y="351"/>
                  </a:lnTo>
                  <a:lnTo>
                    <a:pt x="2107" y="363"/>
                  </a:lnTo>
                  <a:lnTo>
                    <a:pt x="2107" y="365"/>
                  </a:lnTo>
                  <a:lnTo>
                    <a:pt x="2107" y="365"/>
                  </a:lnTo>
                  <a:lnTo>
                    <a:pt x="2107" y="365"/>
                  </a:lnTo>
                  <a:lnTo>
                    <a:pt x="2106" y="366"/>
                  </a:lnTo>
                  <a:lnTo>
                    <a:pt x="2106" y="366"/>
                  </a:lnTo>
                  <a:lnTo>
                    <a:pt x="1903" y="1574"/>
                  </a:lnTo>
                  <a:lnTo>
                    <a:pt x="441" y="1694"/>
                  </a:lnTo>
                  <a:lnTo>
                    <a:pt x="395" y="1691"/>
                  </a:lnTo>
                  <a:lnTo>
                    <a:pt x="355" y="1686"/>
                  </a:lnTo>
                  <a:lnTo>
                    <a:pt x="319" y="1678"/>
                  </a:lnTo>
                  <a:lnTo>
                    <a:pt x="288" y="1667"/>
                  </a:lnTo>
                  <a:lnTo>
                    <a:pt x="262" y="1656"/>
                  </a:lnTo>
                  <a:lnTo>
                    <a:pt x="238" y="1642"/>
                  </a:lnTo>
                  <a:lnTo>
                    <a:pt x="220" y="1628"/>
                  </a:lnTo>
                  <a:lnTo>
                    <a:pt x="205" y="1613"/>
                  </a:lnTo>
                  <a:lnTo>
                    <a:pt x="192" y="1598"/>
                  </a:lnTo>
                  <a:lnTo>
                    <a:pt x="183" y="1584"/>
                  </a:lnTo>
                  <a:lnTo>
                    <a:pt x="176" y="1571"/>
                  </a:lnTo>
                  <a:lnTo>
                    <a:pt x="172" y="1558"/>
                  </a:lnTo>
                  <a:lnTo>
                    <a:pt x="168" y="1547"/>
                  </a:lnTo>
                  <a:lnTo>
                    <a:pt x="166" y="1539"/>
                  </a:lnTo>
                  <a:lnTo>
                    <a:pt x="165" y="1534"/>
                  </a:lnTo>
                  <a:lnTo>
                    <a:pt x="165" y="1530"/>
                  </a:lnTo>
                  <a:lnTo>
                    <a:pt x="162" y="1509"/>
                  </a:lnTo>
                  <a:lnTo>
                    <a:pt x="158" y="1453"/>
                  </a:lnTo>
                  <a:lnTo>
                    <a:pt x="150" y="1366"/>
                  </a:lnTo>
                  <a:lnTo>
                    <a:pt x="139" y="1256"/>
                  </a:lnTo>
                  <a:lnTo>
                    <a:pt x="127" y="1130"/>
                  </a:lnTo>
                  <a:lnTo>
                    <a:pt x="114" y="993"/>
                  </a:lnTo>
                  <a:lnTo>
                    <a:pt x="101" y="853"/>
                  </a:lnTo>
                  <a:lnTo>
                    <a:pt x="89" y="716"/>
                  </a:lnTo>
                  <a:lnTo>
                    <a:pt x="39" y="716"/>
                  </a:lnTo>
                  <a:lnTo>
                    <a:pt x="115" y="1535"/>
                  </a:lnTo>
                  <a:lnTo>
                    <a:pt x="115" y="1537"/>
                  </a:lnTo>
                  <a:lnTo>
                    <a:pt x="116" y="1544"/>
                  </a:lnTo>
                  <a:lnTo>
                    <a:pt x="119" y="1554"/>
                  </a:lnTo>
                  <a:lnTo>
                    <a:pt x="122" y="1567"/>
                  </a:lnTo>
                  <a:lnTo>
                    <a:pt x="128" y="1582"/>
                  </a:lnTo>
                  <a:lnTo>
                    <a:pt x="137" y="1599"/>
                  </a:lnTo>
                  <a:lnTo>
                    <a:pt x="147" y="1618"/>
                  </a:lnTo>
                  <a:lnTo>
                    <a:pt x="162" y="1637"/>
                  </a:lnTo>
                  <a:lnTo>
                    <a:pt x="180" y="1657"/>
                  </a:lnTo>
                  <a:lnTo>
                    <a:pt x="202" y="1675"/>
                  </a:lnTo>
                  <a:lnTo>
                    <a:pt x="228" y="1693"/>
                  </a:lnTo>
                  <a:lnTo>
                    <a:pt x="259" y="1709"/>
                  </a:lnTo>
                  <a:lnTo>
                    <a:pt x="296" y="1723"/>
                  </a:lnTo>
                  <a:lnTo>
                    <a:pt x="339" y="1733"/>
                  </a:lnTo>
                  <a:lnTo>
                    <a:pt x="386" y="1740"/>
                  </a:lnTo>
                  <a:lnTo>
                    <a:pt x="441" y="1743"/>
                  </a:lnTo>
                  <a:lnTo>
                    <a:pt x="442" y="1743"/>
                  </a:lnTo>
                  <a:lnTo>
                    <a:pt x="444" y="1743"/>
                  </a:lnTo>
                  <a:lnTo>
                    <a:pt x="1894" y="1623"/>
                  </a:lnTo>
                  <a:lnTo>
                    <a:pt x="1840" y="1916"/>
                  </a:lnTo>
                  <a:lnTo>
                    <a:pt x="1888" y="1924"/>
                  </a:lnTo>
                  <a:lnTo>
                    <a:pt x="1945" y="1620"/>
                  </a:lnTo>
                  <a:lnTo>
                    <a:pt x="2172" y="1600"/>
                  </a:lnTo>
                  <a:lnTo>
                    <a:pt x="2167" y="1552"/>
                  </a:lnTo>
                  <a:close/>
                </a:path>
              </a:pathLst>
            </a:custGeom>
            <a:solidFill>
              <a:srgbClr val="99CCFF">
                <a:alpha val="59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0033"/>
                </a:solidFill>
              </a:endParaRPr>
            </a:p>
          </p:txBody>
        </p:sp>
      </p:grpSp>
      <p:sp>
        <p:nvSpPr>
          <p:cNvPr id="61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9525" cmpd="sng">
            <a:noFill/>
          </a:ln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 i="0"/>
            </a:lvl1pPr>
          </a:lstStyle>
          <a:p>
            <a:pPr>
              <a:defRPr/>
            </a:pPr>
            <a:endParaRPr lang="en-US">
              <a:solidFill>
                <a:srgbClr val="990033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0033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9DD4-4334-4912-8BF0-8259D87546A5}" type="slidenum">
              <a:rPr 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76AB63-5308-4CA4-9FE8-CA8826E0E6E7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C04D33-17A4-4823-A859-B11F520F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14118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990033"/>
              </a:solidFill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990033"/>
              </a:solidFill>
            </a:endParaRPr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E8C590F-4C67-40E0-91F0-6A23A6F65D25}" type="slidenum">
              <a:rPr 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advClick="0" advTm="5000">
    <p:wheel spokes="8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w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"/>
        <a:defRPr sz="28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lkam16.permschool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hyperlink" Target="mailto:evemelianova@dou.permkrai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358066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Муниципальное автономное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общеобразовательное учреждение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«Средняя общеобразовательная школа № 16»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структурное подразделение 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«Центр развития ребенка – детский сад»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Det-Sad2\Desktop\ЮБИЛЕЙ 2023\Эмблема д с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071678"/>
            <a:ext cx="3286148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429132"/>
            <a:ext cx="6858000" cy="10715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Пермский край, г. Соликамск, ул. Ключевая, д. 35</a:t>
            </a:r>
          </a:p>
          <a:p>
            <a:pPr algn="ctr"/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http://solkam16.permschool.ru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8(34253)4-32-91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evemelianova@dou.permkrai.ru</a:t>
            </a: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://qrcoder.ru/code/?https%3A%2F%2Fsolkam16.permschool.ru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286388"/>
            <a:ext cx="1409700" cy="14097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428860" y="5857892"/>
            <a:ext cx="3143272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285728"/>
            <a:ext cx="8501122" cy="2428892"/>
          </a:xfrm>
        </p:spPr>
        <p:txBody>
          <a:bodyPr/>
          <a:lstStyle/>
          <a:p>
            <a:r>
              <a:rPr lang="ru-RU" sz="1800" b="1" dirty="0" smtClean="0"/>
              <a:t>	</a:t>
            </a:r>
            <a:r>
              <a:rPr lang="ru-RU" sz="2800" b="1" dirty="0" smtClean="0"/>
              <a:t>Созданы условия для своевременного и полноценного развития воспитанников. </a:t>
            </a:r>
            <a:endParaRPr lang="ru-RU" sz="1800" b="1" dirty="0" smtClean="0"/>
          </a:p>
          <a:p>
            <a:pPr algn="l"/>
            <a:endParaRPr lang="ru-RU" sz="1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C:\Users\Det-Sad2\Downloads\Фотографии ремонтных работ 2023\После ремонта\Группа 11\Спальня в гр. 1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488" y="1285860"/>
            <a:ext cx="3255805" cy="2441854"/>
          </a:xfrm>
          <a:prstGeom prst="rect">
            <a:avLst/>
          </a:prstGeom>
          <a:noFill/>
        </p:spPr>
      </p:pic>
      <p:pic>
        <p:nvPicPr>
          <p:cNvPr id="6" name="Picture 3" descr="C:\Users\Det-Sad2\Downloads\Фотографии ремонтных работ 2023\После ремонта\Группа 15\Раздевалка гр 1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286380" y="3500438"/>
            <a:ext cx="3604475" cy="2714620"/>
          </a:xfrm>
          <a:prstGeom prst="rect">
            <a:avLst/>
          </a:prstGeom>
          <a:noFill/>
        </p:spPr>
      </p:pic>
      <p:pic>
        <p:nvPicPr>
          <p:cNvPr id="7" name="Picture 4" descr="C:\Users\Det-Sad2\Downloads\Фотографии ремонтных работ 2023\После ремонта\Группа 12\Батарея 3 в спальне гр 1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42910" y="3214686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88640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Безопасная среда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396335"/>
            <a:ext cx="32685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Аварийное освещение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Det-Sad2\Downloads\IMG_20210706_1348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3857652" cy="2893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099" name="Picture 3" descr="C:\Users\Det-Sad2\Downloads\IMG_20210706_141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857232"/>
            <a:ext cx="4156391" cy="21431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102" name="Picture 6" descr="C:\Users\Det-Sad2\Downloads\IMG_20210706_1416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857232"/>
            <a:ext cx="3706746" cy="21601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3000372"/>
            <a:ext cx="42629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Информационная пропаганда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6143644"/>
            <a:ext cx="30131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Пропускная система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714752"/>
            <a:ext cx="3543265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358082" y="4071942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ФОТО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71472" y="642918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Обеспечены условия для обучения и воспитания обучающихся с ограниченными возможностями здоровья и инвалидов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Det-Sad2\Desktop\БЛАГОУСТРОЙСТВО территории 2024\Фотографии ремонта 2024\Фотографии после ремонта ИТОГОВЫЕ Сентябрь 2024\0I6AmTF-0LC-O6NaIkH0CqvJCDvhfipqoE7oavlsYsVvlDH08MdHYn11YL2iTskhiGVRPzSS3GzqmxtvWBX9eVi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4349752" cy="24467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C:\Users\Det-Sad2\Desktop\БЛАГОУСТРОЙСТВО территории 2024\Фотографии ремонта 2024\Фотографии после ремонта ИТОГОВЫЕ Сентябрь 2024\g6lR_FijAN270oojTOZfalP9ttxororhcXYTGul0KJK32epqlmfxTklbvv93XdTYHLfIoj60QEO-JMzRWu4cXSB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357430"/>
            <a:ext cx="4135438" cy="2326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Det-Sad2\Desktop\БЛАГОУСТРОЙСТВО территории 2024\Фотографии ремонта 2024\Фотографии после ремонта ИТОГОВЫЕ Сентябрь 2024\xGG6zC9M_VJ-709TUZ2mgExJujVVwfZfz8qp9tCVg1nrtYZUvzJC53_loe1QIteVZrvFbqmTPZlD2TG5f1AanlU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000504"/>
            <a:ext cx="4572032" cy="25717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929322" y="5072074"/>
            <a:ext cx="22756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Асфа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льтированная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территория,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освещение,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крыльца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88640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Развивающая </a:t>
            </a:r>
            <a:r>
              <a:rPr lang="ru-RU" sz="2400" b="1" dirty="0" smtClean="0">
                <a:solidFill>
                  <a:schemeClr val="tx1"/>
                </a:solidFill>
              </a:rPr>
              <a:t>среда в рекреациях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5" name="Picture 3" descr="C:\Users\Det-Sad2\Desktop\Для сайта\Фотографии интерьера рекреаций\Рекреации\Зона творчества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428596" y="714355"/>
            <a:ext cx="3429024" cy="2571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428992" y="3429000"/>
            <a:ext cx="22197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Зона творчества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C:\Users\Det-Sad2\Desktop\Для сайта\Фотографии интерьера рекреаций\Рекреации\Развивающая зона 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785794"/>
            <a:ext cx="3286148" cy="24646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7" name="Picture 5" descr="C:\Users\Det-Sad2\Desktop\Для сайта\Фотографии интерьера рекреаций\Рекреации\Соблюдайте правила дорожного движен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929066"/>
            <a:ext cx="3173413" cy="23800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928794" y="6357958"/>
            <a:ext cx="54266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Соблюдайте правила дорожного движения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8" name="Picture 6" descr="C:\Users\Det-Sad2\AppData\Local\Temp\Rar$DI02.522\IMG_20210706_1454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929066"/>
            <a:ext cx="2952771" cy="22145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88640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Развивающая </a:t>
            </a:r>
            <a:r>
              <a:rPr lang="ru-RU" sz="2400" b="1" dirty="0" smtClean="0">
                <a:solidFill>
                  <a:schemeClr val="tx1"/>
                </a:solidFill>
              </a:rPr>
              <a:t>среда в рекреациях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643314"/>
            <a:ext cx="266656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родина -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оссия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6215082"/>
            <a:ext cx="23833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 родной город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Det-Sad2\Desktop\Для сайта\Фотографии интерьера рекреаций\Рекреации\Моя Родина - Россия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500034" y="857232"/>
            <a:ext cx="3649666" cy="2737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123" name="Picture 3" descr="C:\Users\Det-Sad2\Desktop\Для сайта\Фотографии интерьера рекреаций\Рекреации\Мой Пермский край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5357818" y="928670"/>
            <a:ext cx="2862266" cy="38163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286380" y="4786322"/>
            <a:ext cx="24738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 Пермский край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 descr="C:\Users\Det-Sad2\Desktop\Для сайта\Фотографии интерьера рекреаций\Рекреации\Мой родной город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1000100" y="4214818"/>
            <a:ext cx="3286148" cy="24646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88640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Развивающая </a:t>
            </a:r>
            <a:r>
              <a:rPr lang="ru-RU" sz="2400" b="1" dirty="0" smtClean="0">
                <a:solidFill>
                  <a:schemeClr val="tx1"/>
                </a:solidFill>
              </a:rPr>
              <a:t>среда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рекреациях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3000372"/>
            <a:ext cx="17087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краеведение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5500702"/>
            <a:ext cx="1871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Игровая зона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малышей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 descr="C:\Users\Det-Sad2\Downloads\IMG_20210706_1508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2464611" cy="32861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149" name="Picture 5" descr="C:\Users\Det-Sad2\Downloads\IMG_20210706_1506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57166"/>
            <a:ext cx="2518190" cy="33575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150" name="Picture 6" descr="C:\Users\Det-Sad2\Desktop\Для сайта\Фотографии интерьера рекреаций\Рекреации\Игровая зона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85720" y="4000504"/>
            <a:ext cx="3340101" cy="2505076"/>
          </a:xfrm>
          <a:prstGeom prst="rect">
            <a:avLst/>
          </a:prstGeom>
          <a:noFill/>
        </p:spPr>
      </p:pic>
      <p:pic>
        <p:nvPicPr>
          <p:cNvPr id="6151" name="Picture 7" descr="C:\Users\Det-Sad2\Desktop\Для сайта\Фотографии интерьера рекреаций\Рекреации\Лестница сказок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5929322" y="4143380"/>
            <a:ext cx="2952770" cy="22145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928670"/>
            <a:ext cx="5214974" cy="597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Развивающая среда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прогулочных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участках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4" descr="C:\Users\Det-Sad2\AppData\Local\Temp\Rar$DI04.938\IMG20210705115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428868"/>
            <a:ext cx="2786083" cy="37147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3" descr="C:\Users\Det-Sad2\AppData\Local\Temp\Rar$DI00.275\IMG202107051148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14488"/>
            <a:ext cx="4351762" cy="36433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57224" y="1857364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Развивающая </a:t>
            </a:r>
            <a:r>
              <a:rPr lang="ru-RU" sz="2400" b="1" dirty="0" smtClean="0">
                <a:solidFill>
                  <a:schemeClr val="tx1"/>
                </a:solidFill>
              </a:rPr>
              <a:t>среда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прогулочных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участках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266" name="Picture 2" descr="C:\Users\Det-Sad2\AppData\Local\Temp\Rar$DI19.887\IMG20210705115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2678907" cy="35718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1267" name="Picture 3" descr="C:\Users\Det-Sad2\AppData\Local\Temp\Rar$DI00.602\IMG202107051109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28604"/>
            <a:ext cx="2408310" cy="2786082"/>
          </a:xfrm>
          <a:prstGeom prst="rect">
            <a:avLst/>
          </a:prstGeom>
          <a:noFill/>
        </p:spPr>
      </p:pic>
      <p:pic>
        <p:nvPicPr>
          <p:cNvPr id="6" name="Picture 2" descr="C:\Users\Det-Sad2\AppData\Local\Temp\Rar$DI04.935\IMG202107051112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071942"/>
            <a:ext cx="3571899" cy="24288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3" descr="C:\Users\Det-Sad2\AppData\Local\Temp\Rar$DI06.622\IMG202107051115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643314"/>
            <a:ext cx="3667152" cy="27146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85720" y="357166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Изучаем правила безопасности на дорогах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218" name="Picture 2" descr="C:\Users\Det-Sad2\Downloads\IMG202107051133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4071966" cy="2155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221" name="Picture 5" descr="C:\Users\Det-Sad2\Downloads\IMG202107051134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214422"/>
            <a:ext cx="3071816" cy="40957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786" y="857232"/>
            <a:ext cx="7643866" cy="597154"/>
          </a:xfrm>
        </p:spPr>
        <p:txBody>
          <a:bodyPr/>
          <a:lstStyle/>
          <a:p>
            <a:pPr algn="l"/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>
                <a:solidFill>
                  <a:srgbClr val="C00000"/>
                </a:solidFill>
              </a:rPr>
              <a:t>Для коррекции речевых нарушений, оснащен современными логопедическими тренажёрами, диагностическим инструментарием, методическими и дидактическими материалами.</a:t>
            </a:r>
            <a:br>
              <a:rPr lang="ru-RU" sz="2300" b="1" dirty="0" smtClean="0">
                <a:solidFill>
                  <a:srgbClr val="C00000"/>
                </a:solidFill>
              </a:rPr>
            </a:br>
            <a:endParaRPr lang="ru-RU" sz="23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Picture 2" descr="C:\Users\Det-Sad2\Downloads\IMG20210706155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428868"/>
            <a:ext cx="5092838" cy="3036115"/>
          </a:xfrm>
          <a:prstGeom prst="rect">
            <a:avLst/>
          </a:prstGeom>
          <a:noFill/>
        </p:spPr>
      </p:pic>
      <p:pic>
        <p:nvPicPr>
          <p:cNvPr id="6" name="Picture 3" descr="C:\Users\Det-Sad2\Documents\Грамоты, сертификаты\Фотографии кабинета логопеда\IMG_20211109_1441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357430"/>
            <a:ext cx="2411033" cy="32147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857224" y="0"/>
            <a:ext cx="7772400" cy="357190"/>
          </a:xfrm>
        </p:spPr>
        <p:txBody>
          <a:bodyPr/>
          <a:lstStyle/>
          <a:p>
            <a:r>
              <a:rPr lang="ru-RU" sz="2400" b="1" dirty="0" smtClean="0"/>
              <a:t>Историческая справка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214282" y="285728"/>
            <a:ext cx="8929718" cy="628652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b="1" dirty="0" smtClean="0">
                <a:latin typeface="Candara" pitchFamily="34" charset="0"/>
              </a:rPr>
              <a:t>	</a:t>
            </a:r>
            <a:r>
              <a:rPr lang="ru-RU" sz="1800" b="1" dirty="0" smtClean="0">
                <a:latin typeface="+mj-lt"/>
              </a:rPr>
              <a:t>25 сентября 2025 года – детскому саду исполнилось  57 лет. Наше образовательное учреждение – это открытое информационное и конкурентоспособное образовательное пространство, в котором созданы все условия для личностного развития всех участников образовательных отношений. Мы дорожим заслугами педагогов, детей и родителей, своей историей и традициями. 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latin typeface="+mj-lt"/>
              </a:rPr>
              <a:t>	В 1982 году и 1990 году произошло открытие двух дополнительных корпусов.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latin typeface="+mj-lt"/>
              </a:rPr>
              <a:t>	В 1986 году открылся первый класс для детей 6-летнего возраста. 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latin typeface="+mj-lt"/>
              </a:rPr>
              <a:t>	В 1992 году открылась специализированная группа для детей с нарушением зрения и слуха. 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latin typeface="+mj-lt"/>
              </a:rPr>
              <a:t>	С   2007 года детскому саду  присвоен статус «Дошкольное образовательное учреждение первой категории – центр развития ребенка». 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latin typeface="+mj-lt"/>
              </a:rPr>
              <a:t>	В 2011 г., 2015 г. и 2016 г. МАДОУ «Центр развития ребенка – детский сад № 47» - победитель и призер рейтинга среди  муниципальных образовательных учреждений города Соликамска.</a:t>
            </a:r>
          </a:p>
          <a:p>
            <a:pPr algn="just"/>
            <a:r>
              <a:rPr lang="ru-RU" sz="1800" b="1" dirty="0" smtClean="0">
                <a:latin typeface="+mj-lt"/>
              </a:rPr>
              <a:t>	В </a:t>
            </a:r>
            <a:r>
              <a:rPr lang="ru-RU" sz="1800" b="1" dirty="0" smtClean="0"/>
              <a:t>2019 году произошло объединение МАДОУ «Центр развития ребенка – детский сад № 47» и муниципального автономного общеобразовательного учреждения «Основная общеобразовательная школа № 16» (МАОУ «ООШ № 16»). </a:t>
            </a:r>
          </a:p>
          <a:p>
            <a:pPr algn="just"/>
            <a:r>
              <a:rPr lang="ru-RU" sz="1800" b="1" dirty="0" smtClean="0"/>
              <a:t>	2020 год. Изменение статуса образовательного учреждения – муниципальное автономное общеобразовательное учреждение «Средняя общеобразовательная школа № 16» (МАОУ «СОШ № 16»).</a:t>
            </a:r>
          </a:p>
          <a:p>
            <a:pPr algn="just"/>
            <a:endParaRPr lang="ru-RU" sz="1800" b="1" dirty="0" smtClean="0"/>
          </a:p>
          <a:p>
            <a:pPr algn="just">
              <a:spcBef>
                <a:spcPts val="0"/>
              </a:spcBef>
            </a:pPr>
            <a:endParaRPr lang="ru-RU" sz="1800" b="1" dirty="0" smtClean="0">
              <a:latin typeface="+mj-lt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latin typeface="+mj-lt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500042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Каждый ребенок в течение дня может найти для себя увлекательное дело по самостоятельной деятельности.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643182"/>
            <a:ext cx="39629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Техническое творчество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4143380"/>
            <a:ext cx="5326770" cy="246500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" name="Picture 3" descr="C:\Users\Det-Sad2\Documents\Грамоты, сертификаты\Фотографии Робототехники\2020-01-18 16-31-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6"/>
            <a:ext cx="3810027" cy="2857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786" y="714356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Развитие психических процессов, коррекцию поведенческих навыков детей осуществляет педагог-психолог на коррекционных занятиях, психологических тренингах и консультациях для родителей и педагогов. 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4" descr="C:\Users\Det-Sad2\Documents\Грамоты, сертификаты\Фотографии кабинета логопеда\IMG_20211109_1449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143248"/>
            <a:ext cx="2286016" cy="30480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" name="Picture 5" descr="C:\Users\Det-Sad2\Documents\Грамоты, сертификаты\ФОТО Т.Н\IMG_20200305_0857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928802"/>
            <a:ext cx="2857520" cy="3095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8" name="Picture 4" descr="C:\Users\Det-Sad2\Documents\Грамоты, сертификаты\ФОТО Т.Н\IMG_20191120_1107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857628"/>
            <a:ext cx="2500330" cy="28128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1357298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музыкальных занятиях дети соприкасаются с миром музыки и танца. Музыкальное развитие начинается с раннего возраста. Проект «Веселый оркестр» раскрывают музыкальные способности дошкольников. Воспитанники ежегодно занимают призовые места в муниципальных фестивалях и конкурсах.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9" name="Рисунок 8" descr="C:\Users\Det-Sad2\Desktop\для коллажа к юбилею\для коллажа к юбилею\m06evCHOwz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928934"/>
            <a:ext cx="5041914" cy="379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1142984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 воспитанниками проводятся профилактические мероприятия по правилам безопасного поведения и сохранению жизни и здоровья.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19458" name="Picture 2" descr="C:\Users\Det-Sad2\Desktop\rY3CMmkT24PdDYoDlFR5tJ_i6ogX_Ne9OwIvhbfb96xBcI_G6EusTVggFwPR-0FFyizS6OsEceRIJaYVfZu5xuI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4448803" cy="3786214"/>
          </a:xfrm>
          <a:prstGeom prst="rect">
            <a:avLst/>
          </a:prstGeom>
          <a:noFill/>
        </p:spPr>
      </p:pic>
      <p:pic>
        <p:nvPicPr>
          <p:cNvPr id="19459" name="Picture 3" descr="C:\Users\Det-Sad2\Downloads\СОШ 16. Фотографии для конференции АВГУСТ 2025\СОШ 16. Центр безопасности Больниц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3" y="3357562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28662" y="1357298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Взаимодействия с родителями строятся на позициях сотрудничества, партнерства, взаимопонимания. Стало хорошей традицией  проведение  с родителями спортивных праздников, мастер-классов, совместных творческих конкурсов и выставок.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19458" name="Picture 2" descr="C:\Users\Det-Sad2\Desktop\rY3CMmkT24PdDYoDlFR5tJ_i6ogX_Ne9OwIvhbfb96xBcI_G6EusTVggFwPR-0FFyizS6OsEceRIJaYVfZu5xuI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428868"/>
            <a:ext cx="4442671" cy="2786082"/>
          </a:xfrm>
          <a:prstGeom prst="rect">
            <a:avLst/>
          </a:prstGeom>
          <a:noFill/>
        </p:spPr>
      </p:pic>
      <p:pic>
        <p:nvPicPr>
          <p:cNvPr id="19459" name="Picture 3" descr="C:\Users\Det-Sad2\Downloads\СОШ 16. Фотографии для конференции АВГУСТ 2025\СОШ 16. Центр безопасности Больниц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4681388"/>
            <a:ext cx="4643438" cy="21766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71472" y="1643050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Педагоги, работающие в нашем коллективе, это высококвалифицированные, творческие специалисты. Они активно и результативно участвуют в конкурсах профессионального мастерства. Все сотрудники детского сада создают комфортные условия, несут любовь и тепло каждому ребенку.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" name="Picture 1" descr="C:\Users\Det-Sad2\Downloads\Фотографии коллектива 2023\Общая фотография 2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786058"/>
            <a:ext cx="7205920" cy="37244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857232"/>
            <a:ext cx="7772400" cy="59715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Приходите к нам в гости!</a:t>
            </a: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4096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14488"/>
            <a:ext cx="8708644" cy="4572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332656"/>
            <a:ext cx="7772400" cy="504056"/>
          </a:xfrm>
        </p:spPr>
        <p:txBody>
          <a:bodyPr/>
          <a:lstStyle/>
          <a:p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 descr="G:\фото гороно\P8130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640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786454"/>
            <a:ext cx="6611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МАОУ «СОШ № 16»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 «Центр развития ребенка – детский сад»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28604"/>
            <a:ext cx="2643206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C00000"/>
                </a:solidFill>
              </a:rPr>
              <a:t>Образовательное учреждение имеет удобное расположение: находится в живописном районе, не имеющем крупных трасс, и вдали от предприятий, вокруг детского сада сосновый бор. </a:t>
            </a:r>
          </a:p>
          <a:p>
            <a:pPr algn="ctr"/>
            <a:endParaRPr lang="ru-RU" sz="17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285720" y="500042"/>
            <a:ext cx="8858280" cy="60722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b="1" dirty="0" smtClean="0">
                <a:latin typeface="+mj-lt"/>
              </a:rPr>
              <a:t>Детский сад посещают 262 воспитанника, 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latin typeface="+mj-lt"/>
              </a:rPr>
              <a:t>работают 24 педагога и 19 сотрудников</a:t>
            </a:r>
          </a:p>
          <a:p>
            <a:pPr algn="just">
              <a:spcBef>
                <a:spcPts val="0"/>
              </a:spcBef>
            </a:pPr>
            <a:endParaRPr lang="ru-RU" sz="23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1397000"/>
          <a:ext cx="8358247" cy="515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619"/>
                <a:gridCol w="2482470"/>
                <a:gridCol w="1285884"/>
                <a:gridCol w="3143274"/>
              </a:tblGrid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Возраст детей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Группы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Количество групп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Направленность групп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2 – 3 года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Группа раннего возраста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3</a:t>
                      </a:r>
                      <a:endParaRPr lang="ru-RU" sz="2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Общеобразовательные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3 – 4 года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Младшая</a:t>
                      </a:r>
                      <a:r>
                        <a:rPr lang="ru-RU" baseline="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 группа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2</a:t>
                      </a:r>
                      <a:endParaRPr lang="ru-RU" sz="2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Общеобразовательные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4 – 5 лет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Средняя группа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2</a:t>
                      </a:r>
                      <a:endParaRPr lang="ru-RU" sz="2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Общеобразовательная</a:t>
                      </a:r>
                      <a:r>
                        <a:rPr lang="ru-RU" baseline="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 и комбинированная</a:t>
                      </a:r>
                      <a:endParaRPr lang="ru-RU" dirty="0" smtClean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algn="ctr"/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5 – 6 лет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Старшая группа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2</a:t>
                      </a:r>
                      <a:endParaRPr lang="ru-RU" sz="2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Общеобразовательные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6</a:t>
                      </a:r>
                      <a:r>
                        <a:rPr lang="ru-RU" baseline="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 </a:t>
                      </a:r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– 7 лет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Подготовительная группа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2</a:t>
                      </a:r>
                      <a:endParaRPr lang="ru-RU" sz="2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Общеобразовательные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5</a:t>
                      </a:r>
                      <a:r>
                        <a:rPr lang="ru-RU" baseline="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 – 7 лет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Разновозрастная группа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1</a:t>
                      </a:r>
                      <a:endParaRPr lang="ru-RU" sz="2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Компенсирующая</a:t>
                      </a:r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285720" y="500042"/>
            <a:ext cx="8858280" cy="607223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ru-RU" sz="2300" dirty="0">
              <a:latin typeface="+mj-lt"/>
            </a:endParaRPr>
          </a:p>
        </p:txBody>
      </p:sp>
      <p:pic>
        <p:nvPicPr>
          <p:cNvPr id="4" name="Содержимое 34" descr="0_b262b_6ce3626f_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19754" y="4714884"/>
            <a:ext cx="1824246" cy="2143116"/>
          </a:xfrm>
          <a:prstGeom prst="rect">
            <a:avLst/>
          </a:prstGeom>
        </p:spPr>
      </p:pic>
      <p:pic>
        <p:nvPicPr>
          <p:cNvPr id="6" name="Picture 2" descr="C:\Старая сборка\с Рабочего стол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571480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ru-RU" sz="2400" b="1" dirty="0" smtClean="0"/>
              <a:t>Приоритетное направление –</a:t>
            </a:r>
            <a:br>
              <a:rPr lang="ru-RU" sz="2400" b="1" dirty="0" smtClean="0"/>
            </a:br>
            <a:r>
              <a:rPr lang="ru-RU" sz="2400" b="1" dirty="0" smtClean="0"/>
              <a:t> физкультурно-оздоровительная деятельность 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1196752"/>
            <a:ext cx="9144000" cy="5112568"/>
          </a:xfrm>
        </p:spPr>
        <p:txBody>
          <a:bodyPr/>
          <a:lstStyle/>
          <a:p>
            <a:endParaRPr lang="ru-RU" sz="2000" b="1" dirty="0" smtClean="0">
              <a:solidFill>
                <a:srgbClr val="E72D8A">
                  <a:lumMod val="50000"/>
                </a:srgbClr>
              </a:solidFill>
            </a:endParaRPr>
          </a:p>
          <a:p>
            <a:pPr algn="l"/>
            <a:endParaRPr lang="ru-RU" sz="1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7" name="Picture 3" descr="C:\Users\Det-Sad2\Desktop\Документы для ЛУКОЙЛ\Проект Перм.края по софинансированию СПОРТ\Фотографии бассейна\P_20181128_1059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285860"/>
            <a:ext cx="4103716" cy="23083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8" name="Picture 4" descr="C:\Users\Det-Sad2\Desktop\Для сайта\Фотографии интерьера рекреаций\IMG_20201209_124011_resized_20201209_0116078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857628"/>
            <a:ext cx="3238523" cy="24288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9" name="Picture 5" descr="C:\Users\Det-Sad2\Downloads\IMG_20210706_1345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750182"/>
            <a:ext cx="4492596" cy="33694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285728"/>
            <a:ext cx="8501122" cy="2428892"/>
          </a:xfrm>
        </p:spPr>
        <p:txBody>
          <a:bodyPr/>
          <a:lstStyle/>
          <a:p>
            <a:pPr algn="just"/>
            <a:r>
              <a:rPr lang="ru-RU" sz="1800" b="1" dirty="0" smtClean="0"/>
              <a:t>	Спортивный зал – это визитная карточка детского сада, в котором проводятся физкультурные занятия, различные соревнования, работают спортивные кружки и оздоровительные секции для всех детей. </a:t>
            </a:r>
          </a:p>
          <a:p>
            <a:pPr algn="just"/>
            <a:r>
              <a:rPr lang="ru-RU" sz="1800" b="1" dirty="0" smtClean="0"/>
              <a:t>	В плавательном бассейне организуется обучение детей разным техникам плавания. Ведь плавание является уникальным видом физической активности, положительно влияет  на развитие всех систем организма. </a:t>
            </a:r>
          </a:p>
          <a:p>
            <a:pPr algn="just"/>
            <a:r>
              <a:rPr lang="ru-RU" sz="1800" b="1" dirty="0" smtClean="0"/>
              <a:t>	Также функционирует физиотерапевтический кабинет, где дети получают профилактические процедуры, </a:t>
            </a:r>
            <a:r>
              <a:rPr lang="ru-RU" sz="1800" b="1" dirty="0" err="1" smtClean="0"/>
              <a:t>оздоравливают</a:t>
            </a:r>
            <a:r>
              <a:rPr lang="ru-RU" sz="1800" b="1" dirty="0" smtClean="0"/>
              <a:t> свой организм.</a:t>
            </a:r>
          </a:p>
          <a:p>
            <a:pPr algn="l"/>
            <a:endParaRPr lang="ru-RU" sz="1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9" name="Picture 5" descr="C:\Users\Det-Sad2\Downloads\IMG_20210706_13450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28662" y="3571876"/>
            <a:ext cx="3497097" cy="29980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Рисунок 7" descr="C:\Users\Det-Sad2\Desktop\для коллажа к юбилею\11-09-2023_10-35-03\Screenshot_20230911-1233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714752"/>
            <a:ext cx="4067617" cy="21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285728"/>
            <a:ext cx="8501122" cy="2428892"/>
          </a:xfrm>
        </p:spPr>
        <p:txBody>
          <a:bodyPr/>
          <a:lstStyle/>
          <a:p>
            <a:pPr algn="just"/>
            <a:r>
              <a:rPr lang="ru-RU" sz="1800" b="1" dirty="0" smtClean="0"/>
              <a:t>	</a:t>
            </a:r>
            <a:r>
              <a:rPr lang="ru-RU" sz="2400" b="1" dirty="0" smtClean="0"/>
              <a:t>Спортивные традиции</a:t>
            </a:r>
            <a:endParaRPr lang="ru-RU" sz="1800" b="1" dirty="0" smtClean="0"/>
          </a:p>
          <a:p>
            <a:pPr algn="l"/>
            <a:endParaRPr lang="ru-RU" sz="1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9" name="Picture 5" descr="C:\Users\Det-Sad2\Downloads\IMG_20210706_13450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0034" y="1142984"/>
            <a:ext cx="3497097" cy="17922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Рисунок 7" descr="C:\Users\Det-Sad2\Desktop\для коллажа к юбилею\11-09-2023_10-35-03\Screenshot_20230911-123310.jp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28203" y="928670"/>
            <a:ext cx="3898087" cy="21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3071810"/>
            <a:ext cx="30636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Велосипедный заезд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286124"/>
            <a:ext cx="4138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Легкоатлетическая эстафета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 9 Мая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5" descr="C:\Users\Det-Sad2\Downloads\IMG_20210706_134503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357290" y="3714752"/>
            <a:ext cx="3225319" cy="27146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714876" y="6000768"/>
            <a:ext cx="21741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Лыжные гонки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285728"/>
            <a:ext cx="8501122" cy="2428892"/>
          </a:xfrm>
        </p:spPr>
        <p:txBody>
          <a:bodyPr/>
          <a:lstStyle/>
          <a:p>
            <a:r>
              <a:rPr lang="ru-RU" sz="1800" b="1" dirty="0" smtClean="0"/>
              <a:t>	</a:t>
            </a:r>
            <a:r>
              <a:rPr lang="ru-RU" sz="2800" b="1" dirty="0" smtClean="0"/>
              <a:t>Созданы условия для своевременного и полноценного развития воспитанников. </a:t>
            </a:r>
            <a:endParaRPr lang="ru-RU" sz="1800" b="1" dirty="0" smtClean="0"/>
          </a:p>
          <a:p>
            <a:pPr algn="l"/>
            <a:endParaRPr lang="ru-RU" sz="1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C:\Users\Det-Sad2\Downloads\Фотографии ремонтных работ 2023\После ремонта\Группа 11\Спальня в гр. 1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786050" y="1571612"/>
            <a:ext cx="3255806" cy="2441854"/>
          </a:xfrm>
          <a:prstGeom prst="rect">
            <a:avLst/>
          </a:prstGeom>
          <a:noFill/>
        </p:spPr>
      </p:pic>
      <p:pic>
        <p:nvPicPr>
          <p:cNvPr id="6" name="Picture 3" descr="C:\Users\Det-Sad2\Downloads\Фотографии ремонтных работ 2023\После ремонта\Группа 15\Раздевалка гр 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143116"/>
            <a:ext cx="1763815" cy="2980542"/>
          </a:xfrm>
          <a:prstGeom prst="rect">
            <a:avLst/>
          </a:prstGeom>
          <a:noFill/>
        </p:spPr>
      </p:pic>
      <p:pic>
        <p:nvPicPr>
          <p:cNvPr id="7" name="Picture 4" descr="C:\Users\Det-Sad2\Downloads\Фотографии ремонтных работ 2023\После ремонта\Группа 12\Батарея 3 в спальне гр 1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00034" y="4286256"/>
            <a:ext cx="2914650" cy="21859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14744" y="4000504"/>
            <a:ext cx="16721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игровая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5286388"/>
            <a:ext cx="2263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раздевалка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857892"/>
            <a:ext cx="17369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спальня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ightBlue">
  <a:themeElements>
    <a:clrScheme name="3_LightBlue 4">
      <a:dk1>
        <a:srgbClr val="990033"/>
      </a:dk1>
      <a:lt1>
        <a:srgbClr val="99CCFF"/>
      </a:lt1>
      <a:dk2>
        <a:srgbClr val="000066"/>
      </a:dk2>
      <a:lt2>
        <a:srgbClr val="000000"/>
      </a:lt2>
      <a:accent1>
        <a:srgbClr val="FFFF66"/>
      </a:accent1>
      <a:accent2>
        <a:srgbClr val="FF3399"/>
      </a:accent2>
      <a:accent3>
        <a:srgbClr val="CAE2FF"/>
      </a:accent3>
      <a:accent4>
        <a:srgbClr val="82002A"/>
      </a:accent4>
      <a:accent5>
        <a:srgbClr val="FFFFB8"/>
      </a:accent5>
      <a:accent6>
        <a:srgbClr val="E72D8A"/>
      </a:accent6>
      <a:hlink>
        <a:srgbClr val="0033CC"/>
      </a:hlink>
      <a:folHlink>
        <a:srgbClr val="00CC00"/>
      </a:folHlink>
    </a:clrScheme>
    <a:fontScheme name="3_LightBlu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ightBl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ightBl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ightBl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ightBlue 4">
        <a:dk1>
          <a:srgbClr val="990033"/>
        </a:dk1>
        <a:lt1>
          <a:srgbClr val="99CCFF"/>
        </a:lt1>
        <a:dk2>
          <a:srgbClr val="000066"/>
        </a:dk2>
        <a:lt2>
          <a:srgbClr val="000000"/>
        </a:lt2>
        <a:accent1>
          <a:srgbClr val="FFFF66"/>
        </a:accent1>
        <a:accent2>
          <a:srgbClr val="FF3399"/>
        </a:accent2>
        <a:accent3>
          <a:srgbClr val="CAE2FF"/>
        </a:accent3>
        <a:accent4>
          <a:srgbClr val="82002A"/>
        </a:accent4>
        <a:accent5>
          <a:srgbClr val="FFFFB8"/>
        </a:accent5>
        <a:accent6>
          <a:srgbClr val="E72D8A"/>
        </a:accent6>
        <a:hlink>
          <a:srgbClr val="0033CC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368</TotalTime>
  <Words>384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Начальная</vt:lpstr>
      <vt:lpstr>3_LightBlue</vt:lpstr>
      <vt:lpstr>Муниципальное автономное  общеобразовательное учреждение  «Средняя общеобразовательная школа № 16»  структурное подразделение   «Центр развития ребенка – детский сад» </vt:lpstr>
      <vt:lpstr>Историческая справка</vt:lpstr>
      <vt:lpstr>Слайд 3</vt:lpstr>
      <vt:lpstr>Слайд 4</vt:lpstr>
      <vt:lpstr>Слайд 5</vt:lpstr>
      <vt:lpstr>Приоритетное направление –  физкультурно-оздоровительная деятельность </vt:lpstr>
      <vt:lpstr>Слайд 7</vt:lpstr>
      <vt:lpstr>Слайд 8</vt:lpstr>
      <vt:lpstr>Слайд 9</vt:lpstr>
      <vt:lpstr>Слайд 10</vt:lpstr>
      <vt:lpstr>Безопасная среда</vt:lpstr>
      <vt:lpstr>Обеспечены условия для обучения и воспитания обучающихся с ограниченными возможностями здоровья и инвалидов</vt:lpstr>
      <vt:lpstr>Развивающая среда в рекреациях</vt:lpstr>
      <vt:lpstr>Развивающая среда в рекреациях</vt:lpstr>
      <vt:lpstr>Развивающая среда в рекреациях</vt:lpstr>
      <vt:lpstr>Развивающая среда на прогулочных  участках</vt:lpstr>
      <vt:lpstr>Развивающая среда на прогулочных  участках</vt:lpstr>
      <vt:lpstr>Изучаем правила безопасности на дорогах</vt:lpstr>
      <vt:lpstr> Для коррекции речевых нарушений, оснащен современными логопедическими тренажёрами, диагностическим инструментарием, методическими и дидактическими материалами. </vt:lpstr>
      <vt:lpstr>Каждый ребенок в течение дня может найти для себя увлекательное дело по самостоятельной деятельности.</vt:lpstr>
      <vt:lpstr>Развитие психических процессов, коррекцию поведенческих навыков детей осуществляет педагог-психолог на коррекционных занятиях, психологических тренингах и консультациях для родителей и педагогов. </vt:lpstr>
      <vt:lpstr>На музыкальных занятиях дети соприкасаются с миром музыки и танца. Музыкальное развитие начинается с раннего возраста. Проект «Веселый оркестр» раскрывают музыкальные способности дошкольников. Воспитанники ежегодно занимают призовые места в муниципальных фестивалях и конкурсах.    </vt:lpstr>
      <vt:lpstr>С воспитанниками проводятся профилактические мероприятия по правилам безопасного поведения и сохранению жизни и здоровья.    </vt:lpstr>
      <vt:lpstr> Взаимодействия с родителями строятся на позициях сотрудничества, партнерства, взаимопонимания. Стало хорошей традицией  проведение  с родителями спортивных праздников, мастер-классов, совместных творческих конкурсов и выставок.   </vt:lpstr>
      <vt:lpstr> Педагоги, работающие в нашем коллективе, это высококвалифицированные, творческие специалисты. Они активно и результативно участвуют в конкурсах профессионального мастерства. Все сотрудники детского сада создают комфортные условия, несут любовь и тепло каждому ребенку.     </vt:lpstr>
      <vt:lpstr> Приходите к нам в гости!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«Средняя общеобразовательная школа № 16»</dc:title>
  <dc:creator>Det-Sad2</dc:creator>
  <cp:lastModifiedBy>Det-Sad2</cp:lastModifiedBy>
  <cp:revision>54</cp:revision>
  <dcterms:created xsi:type="dcterms:W3CDTF">2025-12-17T08:29:12Z</dcterms:created>
  <dcterms:modified xsi:type="dcterms:W3CDTF">2025-12-18T13:40:01Z</dcterms:modified>
</cp:coreProperties>
</file>